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8D918F-2DF7-4ADF-898C-C59593DD48AF}">
  <a:tblStyle styleId="{1B8D918F-2DF7-4ADF-898C-C59593DD4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НАДА представляет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b30278e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b30278e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c2393ba9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c2393ba9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0786bee1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f0786bee1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f0786bee1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f0786bee1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f0786bee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f0786bee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Etsy ушёл с российского рынка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b30278e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b30278e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c2393ba9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c2393ba9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f0786bee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f0786bee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Мы таргетируем нашу целевую аудиторию на Россию. Ярмарка Мастеров, наш крупнейший конкурент на российском рынке (остальные в разы-разы меньше), согласно сервису similarweb имеет 9М посещений в месяц, из которых 47% однако уходят после первой страницы. Также стоит учитывать, что далеко не вся наша аудитория в курсе о существовании Ярмарки Мастеров и использует другие площадки: инстаграм, авита, юла, озон и тд. (по ЯМ в среднем соотношение нашей аудитории по полу 65ж/35м, у этси на своей географии рынка 54ж/46м). З</a:t>
            </a:r>
            <a:r>
              <a:rPr lang="en"/>
              <a:t>десь ца представлена через персоны - способ описания ца через обобщённые портреты пользователей.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Продавцы рукоделий: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Source Sans Pro"/>
              <a:buChar char="●"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Марина, 24-35 лет, занимается творчеством. Хочет делиться своим рукоделием и получать за это деньги. Использовала Ярмарку Мастеров, однако для её маленьких объёмов тарифы там слишком дороги. Пока что выставляется на Авито.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Source Sans Pro"/>
              <a:buChar char="●"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Михаил, 30-45 лет, владелец небольшой мастерской. Хочет делиться своим искусством и получать больше покупателей. Имеет свой сайт с подключенной Яндекс рекламой и выставляется на Озон, однако ощущает недостаток в покупателях и связи с ними.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Покупатели:</a:t>
            </a:r>
            <a:endParaRPr sz="1000">
              <a:solidFill>
                <a:srgbClr val="7F7F7F"/>
              </a:solidFill>
              <a:highlight>
                <a:srgbClr val="FFF2CC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Source Sans Pro"/>
              <a:buChar char="●"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Яна, 20-30 лет, человек с активной жизненной позицией. Хочет покупать уникальные вещи из экологичных материалов. Был опыт заказа через Ярмарку Мастеров, однако когда деньги были заплачены, товар доставлен не был. Сейчас находит их через Инстаграм.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Source Sans Pro"/>
              <a:buChar char="●"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Анна, 27-48 лет, хочет покупать качественные и уникальные вещи для себя и своей семьи. Сейчас ищет их через Юлу и Авито. 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Source Sans Pro"/>
              <a:buChar char="●"/>
            </a:pPr>
            <a:r>
              <a:rPr lang="en" sz="10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Дарья, 18-40 лет, любит баловать себя в мелочах. Совершает спонтанные покупки в интернете, в частности AliExpress. 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b30278e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b30278e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f0786bee1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f0786bee1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240 на людей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на марк(етинг)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на технологии (лицухи, домен)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368be9f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368be9f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111310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25867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311700" y="1272350"/>
            <a:ext cx="51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/15</a:t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13501" l="30741" r="14569" t="23613"/>
          <a:stretch/>
        </p:blipFill>
        <p:spPr>
          <a:xfrm>
            <a:off x="0" y="0"/>
            <a:ext cx="2626401" cy="2071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19.jp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4.gif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vk.cc/clda2P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80992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📿 </a:t>
            </a:r>
            <a:r>
              <a:rPr lang="en"/>
              <a:t>Фенечка 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36775" y="2210350"/>
            <a:ext cx="81837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Интернет-магазин крафтовых вещей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Зубарева</a:t>
            </a:r>
            <a:r>
              <a:rPr b="1" lang="en" sz="2200"/>
              <a:t> 		Н</a:t>
            </a:r>
            <a:r>
              <a:rPr lang="en" sz="2200"/>
              <a:t>аталия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Ризоева</a:t>
            </a:r>
            <a:r>
              <a:rPr b="1" lang="en" sz="2200"/>
              <a:t> 		А</a:t>
            </a:r>
            <a:r>
              <a:rPr lang="en" sz="2200"/>
              <a:t>мина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Меньщиков</a:t>
            </a:r>
            <a:r>
              <a:rPr b="1" lang="en" sz="2200"/>
              <a:t> 	Д</a:t>
            </a:r>
            <a:r>
              <a:rPr lang="en" sz="2200"/>
              <a:t>митрий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Агроскин</a:t>
            </a:r>
            <a:r>
              <a:rPr b="1" lang="en" sz="2200"/>
              <a:t> 		А</a:t>
            </a:r>
            <a:r>
              <a:rPr lang="en" sz="2200"/>
              <a:t>лександр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🔝 Кто мы?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42477" l="51950" r="20460" t="34004"/>
          <a:stretch/>
        </p:blipFill>
        <p:spPr>
          <a:xfrm>
            <a:off x="2936738" y="2721213"/>
            <a:ext cx="1481400" cy="14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465375" y="1349313"/>
            <a:ext cx="1484400" cy="148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4250" y="2016463"/>
            <a:ext cx="1481400" cy="14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6559101" y="3425975"/>
            <a:ext cx="247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Амина</a:t>
            </a:r>
            <a:endParaRPr b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лидер, тестировщик</a:t>
            </a:r>
            <a:b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i="1"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менеДЖер</a:t>
            </a:r>
            <a:endParaRPr i="1"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418150" y="1881488"/>
            <a:ext cx="2341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Наталия</a:t>
            </a:r>
            <a:endParaRPr b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frontend, дизайнер</a:t>
            </a:r>
            <a:b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i="1"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генератор</a:t>
            </a:r>
            <a:endParaRPr b="1" i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349350" y="4131400"/>
            <a:ext cx="2656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Александр</a:t>
            </a:r>
            <a:endParaRPr b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backend, архитектор</a:t>
            </a:r>
            <a:b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i="1"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эксперт</a:t>
            </a:r>
            <a:endParaRPr b="1" i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-28275" y="2721225"/>
            <a:ext cx="247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Дмитрий</a:t>
            </a:r>
            <a:endParaRPr b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frontend, аналитик</a:t>
            </a:r>
            <a:b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i="1"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дипломат</a:t>
            </a:r>
            <a:endParaRPr b="1" i="1"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6700" y="445025"/>
            <a:ext cx="1484400" cy="148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93500" y="255675"/>
            <a:ext cx="75570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Можно ли заработать на хобби?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"/>
              <a:t>С Фенечкой можно всё!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292500" y="456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🧚🏿‍♀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125" y="1541450"/>
            <a:ext cx="5964638" cy="372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0" l="13170" r="13660" t="0"/>
          <a:stretch/>
        </p:blipFill>
        <p:spPr>
          <a:xfrm>
            <a:off x="2200051" y="1362250"/>
            <a:ext cx="4743899" cy="36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4381125" y="318350"/>
            <a:ext cx="4512300" cy="4989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27405" l="22164" r="22726" t="36826"/>
          <a:stretch/>
        </p:blipFill>
        <p:spPr>
          <a:xfrm>
            <a:off x="1048200" y="1326288"/>
            <a:ext cx="2104525" cy="26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4572000" y="1826650"/>
            <a:ext cx="4006787" cy="358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Raleway"/>
              </a:rPr>
              <a:t>Свяжитесь с нами!</a:t>
            </a:r>
          </a:p>
        </p:txBody>
      </p:sp>
      <p:sp>
        <p:nvSpPr>
          <p:cNvPr id="165" name="Google Shape;165;p24"/>
          <p:cNvSpPr/>
          <p:nvPr/>
        </p:nvSpPr>
        <p:spPr>
          <a:xfrm>
            <a:off x="4582125" y="3095825"/>
            <a:ext cx="4110309" cy="771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Raleway"/>
              </a:rPr>
              <a:t>Фенечка — лучший магазин для </a:t>
            </a:r>
            <a:b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Raleway"/>
              </a:rPr>
            </a:br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Raleway"/>
              </a:rPr>
              <a:t>рукодельниц и рукоделов</a:t>
            </a: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10771" l="10502" r="10825" t="9737"/>
          <a:stretch/>
        </p:blipFill>
        <p:spPr>
          <a:xfrm>
            <a:off x="9305100" y="1909575"/>
            <a:ext cx="1439875" cy="14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311700" y="1389050"/>
            <a:ext cx="5128200" cy="3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/>
              <a:t>Проблема</a:t>
            </a:r>
            <a:r>
              <a:rPr lang="en"/>
              <a:t>: нишевость рынка необычных хендмейд товаров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"/>
              <a:t>Покупатели</a:t>
            </a:r>
            <a:r>
              <a:rPr lang="en"/>
              <a:t>: не могут найти то, что хотят, по доступным ценам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"/>
              <a:t>Продавцы</a:t>
            </a:r>
            <a:r>
              <a:rPr lang="en"/>
              <a:t>: не могут найти покупателя в силу малого размера бизнеса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63150" y="464300"/>
            <a:ext cx="834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🧚🏿‍♀ — </a:t>
            </a: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Можно ли заработать на хобби?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525" y="999050"/>
            <a:ext cx="2798550" cy="20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5475" y="1974550"/>
            <a:ext cx="3740925" cy="235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0" r="28443" t="0"/>
          <a:stretch/>
        </p:blipFill>
        <p:spPr>
          <a:xfrm>
            <a:off x="9555475" y="1468363"/>
            <a:ext cx="1877974" cy="19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25510" r="29702" t="0"/>
          <a:stretch/>
        </p:blipFill>
        <p:spPr>
          <a:xfrm flipH="1">
            <a:off x="10458363" y="946250"/>
            <a:ext cx="3071475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7">
            <a:alphaModFix/>
          </a:blip>
          <a:srcRect b="0" l="12437" r="22988" t="26302"/>
          <a:stretch/>
        </p:blipFill>
        <p:spPr>
          <a:xfrm>
            <a:off x="5773587" y="1667638"/>
            <a:ext cx="2798550" cy="24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75513" y="3646613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32950" y="1568825"/>
            <a:ext cx="47434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59125"/>
            <a:ext cx="8520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🤼‍♀️ Анализ рынка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30309" y="51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aphicFrame>
        <p:nvGraphicFramePr>
          <p:cNvPr id="79" name="Google Shape;79;p15"/>
          <p:cNvGraphicFramePr/>
          <p:nvPr/>
        </p:nvGraphicFramePr>
        <p:xfrm>
          <a:off x="118650" y="10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{1B8D918F-2DF7-4ADF-898C-C59593DD48AF}</a:tableStyleId>
              </a:tblPr>
              <a:tblGrid>
                <a:gridCol w="1271650"/>
                <a:gridCol w="1418950"/>
                <a:gridCol w="1042450"/>
                <a:gridCol w="1310925"/>
                <a:gridCol w="1179975"/>
                <a:gridCol w="967925"/>
                <a:gridCol w="898000"/>
                <a:gridCol w="8168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Упор на бренд продавца, а не на конкретные товары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Продажа уникальных товаров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Унифицированная оплата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Лёгкие доставка и возврат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Фокус на рукоделии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Система поддержки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Предзаказ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Ярмарка мастеров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Etsy, zazzle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</a:rPr>
                        <a:t>❌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avito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ozon,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wildberries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AliExpress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VK marketplace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100">
                          <a:solidFill>
                            <a:schemeClr val="accent1"/>
                          </a:solidFill>
                          <a:highlight>
                            <a:srgbClr val="FFFAFA"/>
                          </a:highlight>
                        </a:rPr>
                        <a:t>✔</a:t>
                      </a:r>
                      <a:endParaRPr sz="1800">
                        <a:solidFill>
                          <a:srgbClr val="4D5156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4D5156"/>
                          </a:solidFill>
                          <a:highlight>
                            <a:schemeClr val="lt1"/>
                          </a:highlight>
                        </a:rPr>
                        <a:t>❌</a:t>
                      </a:r>
                      <a:endParaRPr sz="2100">
                        <a:solidFill>
                          <a:schemeClr val="accent1"/>
                        </a:solidFill>
                        <a:highlight>
                          <a:srgbClr val="FFFAFA"/>
                        </a:highlight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⚔️ Что в идеальном решении?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11575" y="3836525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Трепетное отношение к репутации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160125" y="2665425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Унифицированная оплата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954200" y="1494338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Продвижение бренда продавца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073325" y="2948400"/>
            <a:ext cx="127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🛡️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050" y="3156175"/>
            <a:ext cx="12763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88200" y="1974625"/>
            <a:ext cx="296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Предзаказ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5954213" y="3836525"/>
            <a:ext cx="30000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Легкие</a:t>
            </a:r>
            <a:r>
              <a:rPr b="1" lang="en" sz="21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доставка и возврат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054125" y="1837625"/>
            <a:ext cx="1114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💸</a:t>
            </a:r>
            <a:endParaRPr sz="57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988" y="445013"/>
            <a:ext cx="11144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031950" y="1068425"/>
            <a:ext cx="127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🚀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1613450" y="2338150"/>
            <a:ext cx="5886487" cy="467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Raleway"/>
              </a:rPr>
              <a:t>Всё это — Фенечка!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651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👨‍👩‍👧‍👦 Целевая Аудитория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875" y="5364450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582" y="5555100"/>
            <a:ext cx="39897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5831457"/>
            <a:ext cx="9144000" cy="399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6">
            <a:alphaModFix/>
          </a:blip>
          <a:srcRect b="23535" l="0" r="0" t="0"/>
          <a:stretch/>
        </p:blipFill>
        <p:spPr>
          <a:xfrm>
            <a:off x="597500" y="2968000"/>
            <a:ext cx="2401950" cy="1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7">
            <a:alphaModFix/>
          </a:blip>
          <a:srcRect b="0" l="0" r="20716" t="0"/>
          <a:stretch/>
        </p:blipFill>
        <p:spPr>
          <a:xfrm>
            <a:off x="597500" y="1068425"/>
            <a:ext cx="2401950" cy="183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8">
            <a:alphaModFix/>
          </a:blip>
          <a:srcRect b="6846" l="0" r="0" t="0"/>
          <a:stretch/>
        </p:blipFill>
        <p:spPr>
          <a:xfrm>
            <a:off x="6029542" y="2967999"/>
            <a:ext cx="2516958" cy="1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9">
            <a:alphaModFix/>
          </a:blip>
          <a:srcRect b="0" l="5055" r="2854" t="0"/>
          <a:stretch/>
        </p:blipFill>
        <p:spPr>
          <a:xfrm>
            <a:off x="6029550" y="1068425"/>
            <a:ext cx="2516950" cy="1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3525" y="1068425"/>
            <a:ext cx="2401950" cy="376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98875" y="1964200"/>
            <a:ext cx="21135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📺 </a:t>
            </a:r>
            <a:r>
              <a:rPr lang="en"/>
              <a:t>Демо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6904563" y="2954688"/>
            <a:ext cx="175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https://vk.cc/clda2P</a:t>
            </a: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675" r="0" t="497"/>
          <a:stretch/>
        </p:blipFill>
        <p:spPr>
          <a:xfrm>
            <a:off x="3075525" y="239700"/>
            <a:ext cx="3423750" cy="4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10771" l="10502" r="10825" t="9737"/>
          <a:stretch/>
        </p:blipFill>
        <p:spPr>
          <a:xfrm>
            <a:off x="7062425" y="1596775"/>
            <a:ext cx="1439875" cy="14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💸 </a:t>
            </a:r>
            <a:r>
              <a:rPr lang="en"/>
              <a:t>Монетизация</a:t>
            </a:r>
            <a:endParaRPr/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176475" y="1194475"/>
            <a:ext cx="2565600" cy="31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Стартовый капитал: </a:t>
            </a:r>
            <a:r>
              <a:rPr lang="en" sz="1600"/>
              <a:t>349 тыс рублей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В распоряжении:</a:t>
            </a:r>
            <a:r>
              <a:rPr lang="en" sz="1600"/>
              <a:t> 100 тыс рублей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583" y="1194450"/>
            <a:ext cx="5777043" cy="35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4924500" y="2557675"/>
            <a:ext cx="12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 руб/мес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6180300" y="2678225"/>
            <a:ext cx="137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 руб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+5% с продаж</a:t>
            </a:r>
            <a:endParaRPr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35625" y="1264175"/>
            <a:ext cx="28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~ 1000 рублей в месяц с продавца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-76200"/>
            <a:ext cx="1547483" cy="124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507" y="0"/>
            <a:ext cx="60809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